
<file path=[Content_Types].xml><?xml version="1.0" encoding="utf-8"?>
<Types xmlns="http://schemas.openxmlformats.org/package/2006/content-types">
  <Override PartName="/_rels/.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Lst>
  <p:sldSz cx="9144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34" name="" descr=""/>
          <p:cNvPicPr/>
          <p:nvPr/>
        </p:nvPicPr>
        <p:blipFill>
          <a:blip r:embed="rId2"/>
          <a:stretch/>
        </p:blipFill>
        <p:spPr>
          <a:xfrm>
            <a:off x="2079000" y="1604520"/>
            <a:ext cx="4984920" cy="3977280"/>
          </a:xfrm>
          <a:prstGeom prst="rect">
            <a:avLst/>
          </a:prstGeom>
          <a:ln>
            <a:noFill/>
          </a:ln>
        </p:spPr>
      </p:pic>
      <p:pic>
        <p:nvPicPr>
          <p:cNvPr id="35" name="" descr=""/>
          <p:cNvPicPr/>
          <p:nvPr/>
        </p:nvPicPr>
        <p:blipFill>
          <a:blip r:embed="rId3"/>
          <a:stretch/>
        </p:blipFill>
        <p:spPr>
          <a:xfrm>
            <a:off x="207900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9"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4" name="PlaceHolder 3"/>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8"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9"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0" name="PlaceHolder 4"/>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2"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3"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4"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6"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7"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8"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457200" y="160452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3"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4"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5"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6" name="PlaceHolder 5"/>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70" name="" descr=""/>
          <p:cNvPicPr/>
          <p:nvPr/>
        </p:nvPicPr>
        <p:blipFill>
          <a:blip r:embed="rId2"/>
          <a:stretch/>
        </p:blipFill>
        <p:spPr>
          <a:xfrm>
            <a:off x="2079000" y="1604520"/>
            <a:ext cx="4984920" cy="3977280"/>
          </a:xfrm>
          <a:prstGeom prst="rect">
            <a:avLst/>
          </a:prstGeom>
          <a:ln>
            <a:noFill/>
          </a:ln>
        </p:spPr>
      </p:pic>
      <p:pic>
        <p:nvPicPr>
          <p:cNvPr id="71" name="" descr=""/>
          <p:cNvPicPr/>
          <p:nvPr/>
        </p:nvPicPr>
        <p:blipFill>
          <a:blip r:embed="rId3"/>
          <a:stretch/>
        </p:blipFill>
        <p:spPr>
          <a:xfrm>
            <a:off x="2079000" y="1604520"/>
            <a:ext cx="4984920" cy="39772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45720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467424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73600"/>
            <a:ext cx="8228880" cy="114444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457200" y="1604520"/>
            <a:ext cx="8228880" cy="3976920"/>
          </a:xfrm>
          <a:prstGeom prst="rect">
            <a:avLst/>
          </a:prstGeom>
        </p:spPr>
        <p:txBody>
          <a:bodyPr lIns="0" rIns="0" tIns="0" bIns="0"/>
          <a:p>
            <a:pPr marL="432000" indent="-324000">
              <a:buClr>
                <a:srgbClr val="000000"/>
              </a:buClr>
              <a:buSzPct val="45000"/>
              <a:buFont typeface="Wingdings" charset="2"/>
              <a:buChar char=""/>
            </a:pPr>
            <a:r>
              <a:rPr b="0" lang="en-US" sz="1800" spc="-1" strike="noStrike">
                <a:solidFill>
                  <a:srgbClr val="000000"/>
                </a:solidFill>
                <a:uFill>
                  <a:solidFill>
                    <a:srgbClr val="ffffff"/>
                  </a:solidFill>
                </a:uFill>
                <a:latin typeface="Arial"/>
              </a:rPr>
              <a:t>Click to edit the outline text format</a:t>
            </a:r>
            <a:endParaRPr b="0" lang="en-US" sz="1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800" spc="-1" strike="noStrike">
                <a:solidFill>
                  <a:srgbClr val="000000"/>
                </a:solidFill>
                <a:uFill>
                  <a:solidFill>
                    <a:srgbClr val="ffffff"/>
                  </a:solidFill>
                </a:uFill>
                <a:latin typeface="Arial"/>
              </a:rPr>
              <a:t>Second Outline Level</a:t>
            </a:r>
            <a:endParaRPr b="0" lang="en-US" sz="1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800" spc="-1" strike="noStrike">
                <a:solidFill>
                  <a:srgbClr val="000000"/>
                </a:solidFill>
                <a:uFill>
                  <a:solidFill>
                    <a:srgbClr val="ffffff"/>
                  </a:solidFill>
                </a:uFill>
                <a:latin typeface="Arial"/>
              </a:rPr>
              <a:t>Third Outline Level</a:t>
            </a:r>
            <a:endParaRPr b="0" lang="en-US"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800" spc="-1" strike="noStrike">
                <a:solidFill>
                  <a:srgbClr val="000000"/>
                </a:solidFill>
                <a:uFill>
                  <a:solidFill>
                    <a:srgbClr val="ffffff"/>
                  </a:solidFill>
                </a:uFill>
                <a:latin typeface="Arial"/>
              </a:rPr>
              <a:t>Fourth Outline Level</a:t>
            </a:r>
            <a:endParaRPr b="0" lang="en-US"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Fifth Outline Level</a:t>
            </a:r>
            <a:endParaRPr b="0" lang="en-US" sz="1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Sixth Outline Level</a:t>
            </a:r>
            <a:endParaRPr b="0" lang="en-US" sz="1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Seventh Outline Level</a:t>
            </a:r>
            <a:endParaRPr b="0" lang="en-US" sz="1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37" name="PlaceHolder 2"/>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 name="CustomShape 1"/>
          <p:cNvSpPr/>
          <p:nvPr/>
        </p:nvSpPr>
        <p:spPr>
          <a:xfrm>
            <a:off x="1983600" y="1825920"/>
            <a:ext cx="5274360" cy="1191240"/>
          </a:xfrm>
          <a:prstGeom prst="rect">
            <a:avLst/>
          </a:prstGeom>
          <a:noFill/>
          <a:ln>
            <a:noFill/>
          </a:ln>
        </p:spPr>
        <p:style>
          <a:lnRef idx="0"/>
          <a:fillRef idx="0"/>
          <a:effectRef idx="0"/>
          <a:fontRef idx="minor"/>
        </p:style>
        <p:txBody>
          <a:bodyPr lIns="90000" rIns="90000" tIns="45000" bIns="45000" anchor="b"/>
          <a:p>
            <a:pPr algn="ctr">
              <a:lnSpc>
                <a:spcPct val="100000"/>
              </a:lnSpc>
            </a:pPr>
            <a:r>
              <a:rPr b="0" lang="en-US" sz="4800" spc="-1" strike="noStrike">
                <a:solidFill>
                  <a:srgbClr val="ffffff"/>
                </a:solidFill>
                <a:uFill>
                  <a:solidFill>
                    <a:srgbClr val="ffffff"/>
                  </a:solidFill>
                </a:uFill>
                <a:latin typeface="Bauhaus 93"/>
                <a:ea typeface="DejaVu Sans"/>
              </a:rPr>
              <a:t>Manejo de puertos</a:t>
            </a:r>
            <a:endParaRPr b="0" lang="en-US" sz="1800" spc="-1" strike="noStrike">
              <a:solidFill>
                <a:srgbClr val="000000"/>
              </a:solidFill>
              <a:uFill>
                <a:solidFill>
                  <a:srgbClr val="ffffff"/>
                </a:solidFill>
              </a:uFill>
              <a:latin typeface="Arial"/>
            </a:endParaRPr>
          </a:p>
        </p:txBody>
      </p:sp>
      <p:sp>
        <p:nvSpPr>
          <p:cNvPr id="73" name="CustomShape 2"/>
          <p:cNvSpPr/>
          <p:nvPr/>
        </p:nvSpPr>
        <p:spPr>
          <a:xfrm>
            <a:off x="2405880" y="5085360"/>
            <a:ext cx="4683600" cy="1419840"/>
          </a:xfrm>
          <a:prstGeom prst="rect">
            <a:avLst/>
          </a:prstGeom>
          <a:noFill/>
          <a:ln>
            <a:noFill/>
          </a:ln>
        </p:spPr>
        <p:style>
          <a:lnRef idx="0"/>
          <a:fillRef idx="0"/>
          <a:effectRef idx="0"/>
          <a:fontRef idx="minor"/>
        </p:style>
        <p:txBody>
          <a:bodyPr lIns="90000" rIns="90000" tIns="45000" bIns="45000"/>
          <a:p>
            <a:pPr algn="r">
              <a:lnSpc>
                <a:spcPct val="100000"/>
              </a:lnSpc>
            </a:pPr>
            <a:r>
              <a:rPr b="0" lang="en-US" sz="3200" spc="-1" strike="noStrike">
                <a:solidFill>
                  <a:srgbClr val="808080"/>
                </a:solidFill>
                <a:uFill>
                  <a:solidFill>
                    <a:srgbClr val="ffffff"/>
                  </a:solidFill>
                </a:uFill>
                <a:latin typeface="Century Gothic"/>
                <a:ea typeface="DejaVu Sans"/>
              </a:rPr>
              <a:t>16/01/18</a:t>
            </a:r>
            <a:endParaRPr b="0" lang="en-US" sz="1800" spc="-1" strike="noStrike">
              <a:solidFill>
                <a:srgbClr val="000000"/>
              </a:solidFill>
              <a:uFill>
                <a:solidFill>
                  <a:srgbClr val="ffffff"/>
                </a:solidFill>
              </a:uFill>
              <a:latin typeface="Arial"/>
            </a:endParaRPr>
          </a:p>
        </p:txBody>
      </p:sp>
      <p:sp>
        <p:nvSpPr>
          <p:cNvPr id="74" name="CustomShape 3"/>
          <p:cNvSpPr/>
          <p:nvPr/>
        </p:nvSpPr>
        <p:spPr>
          <a:xfrm>
            <a:off x="2405880" y="3443760"/>
            <a:ext cx="4683600" cy="1419840"/>
          </a:xfrm>
          <a:prstGeom prst="rect">
            <a:avLst/>
          </a:prstGeom>
          <a:noFill/>
          <a:ln>
            <a:noFill/>
          </a:ln>
        </p:spPr>
        <p:style>
          <a:lnRef idx="0"/>
          <a:fillRef idx="0"/>
          <a:effectRef idx="0"/>
          <a:fontRef idx="minor"/>
        </p:style>
        <p:txBody>
          <a:bodyPr lIns="90000" rIns="90000" tIns="45000" bIns="45000"/>
          <a:p>
            <a:pPr algn="r">
              <a:lnSpc>
                <a:spcPct val="90000"/>
              </a:lnSpc>
            </a:pPr>
            <a:r>
              <a:rPr b="0" lang="en-US" sz="3200" spc="-1" strike="noStrike">
                <a:solidFill>
                  <a:srgbClr val="808080"/>
                </a:solidFill>
                <a:uFill>
                  <a:solidFill>
                    <a:srgbClr val="ffffff"/>
                  </a:solidFill>
                </a:uFill>
                <a:latin typeface="Century Gothic"/>
                <a:ea typeface="DejaVu Sans"/>
              </a:rPr>
              <a:t>Puertos y bits</a:t>
            </a:r>
            <a:endParaRPr b="0" lang="en-US" sz="1800" spc="-1" strike="noStrike">
              <a:solidFill>
                <a:srgbClr val="000000"/>
              </a:solidFill>
              <a:uFill>
                <a:solidFill>
                  <a:srgbClr val="ffffff"/>
                </a:solidFill>
              </a:uFill>
              <a:latin typeface="Arial"/>
            </a:endParaRPr>
          </a:p>
        </p:txBody>
      </p:sp>
      <p:pic>
        <p:nvPicPr>
          <p:cNvPr id="75" name="" descr=""/>
          <p:cNvPicPr/>
          <p:nvPr/>
        </p:nvPicPr>
        <p:blipFill>
          <a:blip r:embed="rId1"/>
          <a:stretch/>
        </p:blipFill>
        <p:spPr>
          <a:xfrm>
            <a:off x="2468880" y="3200400"/>
            <a:ext cx="1371240" cy="1371240"/>
          </a:xfrm>
          <a:prstGeom prst="rect">
            <a:avLst/>
          </a:prstGeom>
          <a:ln>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PIN</a:t>
            </a:r>
            <a:endParaRPr b="0" lang="en-US" sz="1800" spc="-1" strike="noStrike">
              <a:solidFill>
                <a:srgbClr val="000000"/>
              </a:solidFill>
              <a:uFill>
                <a:solidFill>
                  <a:srgbClr val="ffffff"/>
                </a:solidFill>
              </a:uFill>
              <a:latin typeface="Arial"/>
            </a:endParaRPr>
          </a:p>
        </p:txBody>
      </p:sp>
      <p:sp>
        <p:nvSpPr>
          <p:cNvPr id="97"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a:lnSpc>
                <a:spcPct val="100000"/>
              </a:lnSpc>
            </a:pPr>
            <a:r>
              <a:rPr b="0" lang="en-US" sz="2100" spc="-1" strike="noStrike">
                <a:solidFill>
                  <a:srgbClr val="595959"/>
                </a:solidFill>
                <a:uFill>
                  <a:solidFill>
                    <a:srgbClr val="ffffff"/>
                  </a:solidFill>
                </a:uFill>
                <a:latin typeface="Century Gothic"/>
                <a:ea typeface="DejaVu Sans"/>
              </a:rPr>
              <a:t>ffdgds</a:t>
            </a:r>
            <a:endParaRPr b="0" lang="en-US"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Ventajas</a:t>
            </a:r>
            <a:endParaRPr b="0" lang="en-US" sz="1800" spc="-1" strike="noStrike">
              <a:solidFill>
                <a:srgbClr val="000000"/>
              </a:solidFill>
              <a:uFill>
                <a:solidFill>
                  <a:srgbClr val="ffffff"/>
                </a:solidFill>
              </a:uFill>
              <a:latin typeface="Arial"/>
            </a:endParaRPr>
          </a:p>
        </p:txBody>
      </p:sp>
      <p:sp>
        <p:nvSpPr>
          <p:cNvPr id="77"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Más rápido</a:t>
            </a:r>
            <a:endParaRPr b="0" lang="en-US" sz="1800" spc="-1" strike="noStrike">
              <a:solidFill>
                <a:srgbClr val="000000"/>
              </a:solidFill>
              <a:uFill>
                <a:solidFill>
                  <a:srgbClr val="ffffff"/>
                </a:solidFill>
              </a:uFill>
              <a:latin typeface="Arial"/>
            </a:endParaRPr>
          </a:p>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Menos memoria</a:t>
            </a:r>
            <a:endParaRPr b="0" lang="en-US" sz="1800" spc="-1" strike="noStrike">
              <a:solidFill>
                <a:srgbClr val="000000"/>
              </a:solidFill>
              <a:uFill>
                <a:solidFill>
                  <a:srgbClr val="ffffff"/>
                </a:solidFill>
              </a:uFill>
              <a:latin typeface="Arial"/>
            </a:endParaRPr>
          </a:p>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Mayor precisión</a:t>
            </a:r>
            <a:endParaRPr b="0" lang="en-US" sz="1800" spc="-1" strike="noStrike">
              <a:solidFill>
                <a:srgbClr val="000000"/>
              </a:solidFill>
              <a:uFill>
                <a:solidFill>
                  <a:srgbClr val="ffffff"/>
                </a:solidFill>
              </a:uFill>
              <a:latin typeface="Arial"/>
            </a:endParaRPr>
          </a:p>
        </p:txBody>
      </p:sp>
      <p:pic>
        <p:nvPicPr>
          <p:cNvPr id="78" name="" descr=""/>
          <p:cNvPicPr/>
          <p:nvPr/>
        </p:nvPicPr>
        <p:blipFill>
          <a:blip r:embed="rId1"/>
          <a:stretch/>
        </p:blipFill>
        <p:spPr>
          <a:xfrm>
            <a:off x="3069720" y="3468240"/>
            <a:ext cx="3422160" cy="256644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Desventajas</a:t>
            </a:r>
            <a:endParaRPr b="0" lang="en-US" sz="1800" spc="-1" strike="noStrike">
              <a:solidFill>
                <a:srgbClr val="000000"/>
              </a:solidFill>
              <a:uFill>
                <a:solidFill>
                  <a:srgbClr val="ffffff"/>
                </a:solidFill>
              </a:uFill>
              <a:latin typeface="Arial"/>
            </a:endParaRPr>
          </a:p>
        </p:txBody>
      </p:sp>
      <p:sp>
        <p:nvSpPr>
          <p:cNvPr id="80"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Código dificil de mantener</a:t>
            </a:r>
            <a:endParaRPr b="0" lang="en-US" sz="1800" spc="-1" strike="noStrike">
              <a:solidFill>
                <a:srgbClr val="000000"/>
              </a:solidFill>
              <a:uFill>
                <a:solidFill>
                  <a:srgbClr val="ffffff"/>
                </a:solidFill>
              </a:uFill>
              <a:latin typeface="Arial"/>
            </a:endParaRPr>
          </a:p>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Menos portabilidad</a:t>
            </a:r>
            <a:endParaRPr b="0" lang="en-US" sz="1800" spc="-1" strike="noStrike">
              <a:solidFill>
                <a:srgbClr val="000000"/>
              </a:solidFill>
              <a:uFill>
                <a:solidFill>
                  <a:srgbClr val="ffffff"/>
                </a:solidFill>
              </a:uFill>
              <a:latin typeface="Arial"/>
            </a:endParaRPr>
          </a:p>
          <a:p>
            <a:pPr marL="216000" indent="-215640">
              <a:lnSpc>
                <a:spcPct val="100000"/>
              </a:lnSpc>
              <a:buClr>
                <a:srgbClr val="595959"/>
              </a:buClr>
              <a:buSzPct val="45000"/>
              <a:buFont typeface="Wingdings" charset="2"/>
              <a:buChar char=""/>
            </a:pPr>
            <a:r>
              <a:rPr b="0" lang="en-US" sz="2400" spc="-1" strike="noStrike">
                <a:solidFill>
                  <a:srgbClr val="595959"/>
                </a:solidFill>
                <a:uFill>
                  <a:solidFill>
                    <a:srgbClr val="ffffff"/>
                  </a:solidFill>
                </a:uFill>
                <a:latin typeface="Century Gothic"/>
                <a:ea typeface="DejaVu Sans"/>
              </a:rPr>
              <a:t>Más probabilidad de causar malfuncionamientos</a:t>
            </a:r>
            <a:endParaRPr b="0" lang="en-US" sz="1800" spc="-1" strike="noStrike">
              <a:solidFill>
                <a:srgbClr val="000000"/>
              </a:solidFill>
              <a:uFill>
                <a:solidFill>
                  <a:srgbClr val="ffffff"/>
                </a:solidFill>
              </a:uFill>
              <a:latin typeface="Arial"/>
            </a:endParaRPr>
          </a:p>
        </p:txBody>
      </p:sp>
      <p:pic>
        <p:nvPicPr>
          <p:cNvPr id="81" name="" descr=""/>
          <p:cNvPicPr/>
          <p:nvPr/>
        </p:nvPicPr>
        <p:blipFill>
          <a:blip r:embed="rId1"/>
          <a:stretch/>
        </p:blipFill>
        <p:spPr>
          <a:xfrm>
            <a:off x="3155760" y="3566160"/>
            <a:ext cx="2604600" cy="260460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Título</a:t>
            </a:r>
            <a:endParaRPr b="0" lang="en-US" sz="1800" spc="-1" strike="noStrike">
              <a:solidFill>
                <a:srgbClr val="000000"/>
              </a:solidFill>
              <a:uFill>
                <a:solidFill>
                  <a:srgbClr val="ffffff"/>
                </a:solidFill>
              </a:uFill>
              <a:latin typeface="Arial"/>
            </a:endParaRPr>
          </a:p>
        </p:txBody>
      </p:sp>
      <p:sp>
        <p:nvSpPr>
          <p:cNvPr id="83" name="CustomShape 2"/>
          <p:cNvSpPr/>
          <p:nvPr/>
        </p:nvSpPr>
        <p:spPr>
          <a:xfrm>
            <a:off x="1645920" y="1786680"/>
            <a:ext cx="6772680" cy="4444200"/>
          </a:xfrm>
          <a:prstGeom prst="rect">
            <a:avLst/>
          </a:prstGeom>
          <a:noFill/>
          <a:ln>
            <a:noFill/>
          </a:ln>
        </p:spPr>
        <p:style>
          <a:lnRef idx="0"/>
          <a:fillRef idx="0"/>
          <a:effectRef idx="0"/>
          <a:fontRef idx="minor"/>
        </p:style>
      </p:sp>
      <p:pic>
        <p:nvPicPr>
          <p:cNvPr id="84" name="" descr=""/>
          <p:cNvPicPr/>
          <p:nvPr/>
        </p:nvPicPr>
        <p:blipFill>
          <a:blip r:embed="rId1"/>
          <a:stretch/>
        </p:blipFill>
        <p:spPr>
          <a:xfrm>
            <a:off x="0" y="-1188720"/>
            <a:ext cx="9235080" cy="923508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Título</a:t>
            </a:r>
            <a:endParaRPr b="0" lang="en-US" sz="1800" spc="-1" strike="noStrike">
              <a:solidFill>
                <a:srgbClr val="000000"/>
              </a:solidFill>
              <a:uFill>
                <a:solidFill>
                  <a:srgbClr val="ffffff"/>
                </a:solidFill>
              </a:uFill>
              <a:latin typeface="Arial"/>
            </a:endParaRPr>
          </a:p>
        </p:txBody>
      </p:sp>
      <p:sp>
        <p:nvSpPr>
          <p:cNvPr id="86"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a:lnSpc>
                <a:spcPct val="100000"/>
              </a:lnSpc>
            </a:pPr>
            <a:r>
              <a:rPr b="0" lang="en-US" sz="2100" spc="-1" strike="noStrike">
                <a:solidFill>
                  <a:srgbClr val="595959"/>
                </a:solidFill>
                <a:uFill>
                  <a:solidFill>
                    <a:srgbClr val="ffffff"/>
                  </a:solidFill>
                </a:uFill>
                <a:latin typeface="Century Gothic"/>
                <a:ea typeface="DejaVu Sans"/>
              </a:rPr>
              <a:t>Lorem ipsum dolor sit amet, consectetur adipiscing elit. Pellentesque lacinia, libero a gravida bibendum, lorem elit volutpat risus, id faucibus lacus nunc eget mauris. Duis quis accumsan nunc, id blandit est. Fusce placerat magna in libero semper, eu lacinia turpis tincidunt. Etiam non semper elit. Suspendisse tincidunt pharetra lacus, a feugiat arcu blandit sed. Cras vehicula quis mi interdum elementum. Nam nec efficitur nibh.</a:t>
            </a:r>
            <a:endParaRPr b="0" lang="en-US" sz="1800" spc="-1" strike="noStrike">
              <a:solidFill>
                <a:srgbClr val="000000"/>
              </a:solidFill>
              <a:uFill>
                <a:solidFill>
                  <a:srgbClr val="ffffff"/>
                </a:solidFill>
              </a:uFill>
              <a:latin typeface="Arial"/>
            </a:endParaRPr>
          </a:p>
        </p:txBody>
      </p:sp>
      <p:pic>
        <p:nvPicPr>
          <p:cNvPr id="87" name="" descr=""/>
          <p:cNvPicPr/>
          <p:nvPr/>
        </p:nvPicPr>
        <p:blipFill>
          <a:blip r:embed="rId1"/>
          <a:stretch/>
        </p:blipFill>
        <p:spPr>
          <a:xfrm>
            <a:off x="-2482920" y="-91440"/>
            <a:ext cx="12540960" cy="7053840"/>
          </a:xfrm>
          <a:prstGeom prst="rect">
            <a:avLst/>
          </a:prstGeom>
          <a:ln>
            <a:noFill/>
          </a:ln>
        </p:spPr>
      </p:pic>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DDR</a:t>
            </a:r>
            <a:endParaRPr b="0" lang="en-US" sz="1800" spc="-1" strike="noStrike">
              <a:solidFill>
                <a:srgbClr val="000000"/>
              </a:solidFill>
              <a:uFill>
                <a:solidFill>
                  <a:srgbClr val="ffffff"/>
                </a:solidFill>
              </a:uFill>
              <a:latin typeface="Arial"/>
            </a:endParaRPr>
          </a:p>
        </p:txBody>
      </p:sp>
      <p:sp>
        <p:nvSpPr>
          <p:cNvPr id="89"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a:lnSpc>
                <a:spcPct val="100000"/>
              </a:lnSpc>
            </a:pPr>
            <a:r>
              <a:rPr b="0" lang="en-US" sz="2100" spc="-1" strike="noStrike">
                <a:solidFill>
                  <a:srgbClr val="595959"/>
                </a:solidFill>
                <a:uFill>
                  <a:solidFill>
                    <a:srgbClr val="ffffff"/>
                  </a:solidFill>
                </a:uFill>
                <a:latin typeface="Century Gothic"/>
                <a:ea typeface="DejaVu Sans"/>
              </a:rPr>
              <a:t>Determina si un pin es de entrada o de salida</a:t>
            </a:r>
            <a:endParaRPr b="0" lang="en-US"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PORT</a:t>
            </a:r>
            <a:endParaRPr b="0" lang="en-US" sz="1800" spc="-1" strike="noStrike">
              <a:solidFill>
                <a:srgbClr val="000000"/>
              </a:solidFill>
              <a:uFill>
                <a:solidFill>
                  <a:srgbClr val="ffffff"/>
                </a:solidFill>
              </a:uFill>
              <a:latin typeface="Arial"/>
            </a:endParaRPr>
          </a:p>
        </p:txBody>
      </p:sp>
      <p:sp>
        <p:nvSpPr>
          <p:cNvPr id="91"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a:lnSpc>
                <a:spcPct val="100000"/>
              </a:lnSpc>
            </a:pPr>
            <a:r>
              <a:rPr b="0" lang="en-US" sz="2100" spc="-1" strike="noStrike">
                <a:solidFill>
                  <a:srgbClr val="595959"/>
                </a:solidFill>
                <a:uFill>
                  <a:solidFill>
                    <a:srgbClr val="ffffff"/>
                  </a:solidFill>
                </a:uFill>
                <a:latin typeface="Century Gothic"/>
                <a:ea typeface="DejaVu Sans"/>
              </a:rPr>
              <a:t>Controla si un pin está en estado alto o bajo</a:t>
            </a:r>
            <a:endParaRPr b="0" lang="en-US" sz="1800" spc="-1" strike="noStrike">
              <a:solidFill>
                <a:srgbClr val="000000"/>
              </a:solidFill>
              <a:uFill>
                <a:solidFill>
                  <a:srgbClr val="ffffff"/>
                </a:solidFill>
              </a:uFill>
              <a:latin typeface="Arial"/>
            </a:endParaRPr>
          </a:p>
          <a:p>
            <a:pPr>
              <a:lnSpc>
                <a:spcPct val="100000"/>
              </a:lnSpc>
            </a:pPr>
            <a:r>
              <a:rPr b="0" lang="en-US" sz="2100" spc="-1" strike="noStrike">
                <a:solidFill>
                  <a:srgbClr val="595959"/>
                </a:solidFill>
                <a:uFill>
                  <a:solidFill>
                    <a:srgbClr val="ffffff"/>
                  </a:solidFill>
                </a:uFill>
                <a:latin typeface="Century Gothic"/>
                <a:ea typeface="DejaVu Sans"/>
              </a:rPr>
              <a:t>(HIGH o LOW)</a:t>
            </a:r>
            <a:endParaRPr b="0" lang="en-US"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PIN</a:t>
            </a:r>
            <a:endParaRPr b="0" lang="en-US" sz="1800" spc="-1" strike="noStrike">
              <a:solidFill>
                <a:srgbClr val="000000"/>
              </a:solidFill>
              <a:uFill>
                <a:solidFill>
                  <a:srgbClr val="ffffff"/>
                </a:solidFill>
              </a:uFill>
              <a:latin typeface="Arial"/>
            </a:endParaRPr>
          </a:p>
        </p:txBody>
      </p:sp>
      <p:sp>
        <p:nvSpPr>
          <p:cNvPr id="93" name="CustomShape 2"/>
          <p:cNvSpPr/>
          <p:nvPr/>
        </p:nvSpPr>
        <p:spPr>
          <a:xfrm>
            <a:off x="1645920" y="1786680"/>
            <a:ext cx="6772680" cy="4444200"/>
          </a:xfrm>
          <a:prstGeom prst="rect">
            <a:avLst/>
          </a:prstGeom>
          <a:noFill/>
          <a:ln>
            <a:noFill/>
          </a:ln>
        </p:spPr>
        <p:style>
          <a:lnRef idx="0"/>
          <a:fillRef idx="0"/>
          <a:effectRef idx="0"/>
          <a:fontRef idx="minor"/>
        </p:style>
        <p:txBody>
          <a:bodyPr lIns="90000" rIns="90000" tIns="45000" bIns="45000"/>
          <a:p>
            <a:pPr>
              <a:lnSpc>
                <a:spcPct val="100000"/>
              </a:lnSpc>
            </a:pPr>
            <a:r>
              <a:rPr b="0" lang="en-US" sz="2100" spc="-1" strike="noStrike">
                <a:solidFill>
                  <a:srgbClr val="595959"/>
                </a:solidFill>
                <a:uFill>
                  <a:solidFill>
                    <a:srgbClr val="ffffff"/>
                  </a:solidFill>
                </a:uFill>
                <a:latin typeface="Century Gothic"/>
                <a:ea typeface="DejaVu Sans"/>
              </a:rPr>
              <a:t>PIN registra las lecturas del estado INPUT de un grupo de pines</a:t>
            </a:r>
            <a:endParaRPr b="0" lang="en-US" sz="1800" spc="-1" strike="noStrike">
              <a:solidFill>
                <a:srgbClr val="000000"/>
              </a:solidFill>
              <a:uFill>
                <a:solidFill>
                  <a:srgbClr val="ffffff"/>
                </a:solidFill>
              </a:uFill>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2458080" y="357480"/>
            <a:ext cx="5435280" cy="595080"/>
          </a:xfrm>
          <a:prstGeom prst="rect">
            <a:avLst/>
          </a:prstGeom>
          <a:noFill/>
          <a:ln>
            <a:noFill/>
          </a:ln>
        </p:spPr>
        <p:style>
          <a:lnRef idx="0"/>
          <a:fillRef idx="0"/>
          <a:effectRef idx="0"/>
          <a:fontRef idx="minor"/>
        </p:style>
        <p:txBody>
          <a:bodyPr lIns="90000" rIns="90000" tIns="45000" bIns="45000"/>
          <a:p>
            <a:pPr algn="r">
              <a:lnSpc>
                <a:spcPct val="100000"/>
              </a:lnSpc>
            </a:pPr>
            <a:r>
              <a:rPr b="0" lang="en-US" sz="3300" spc="-1" strike="noStrike">
                <a:solidFill>
                  <a:srgbClr val="ffc000"/>
                </a:solidFill>
                <a:uFill>
                  <a:solidFill>
                    <a:srgbClr val="ffffff"/>
                  </a:solidFill>
                </a:uFill>
                <a:latin typeface="Century Gothic"/>
                <a:ea typeface="DejaVu Sans"/>
              </a:rPr>
              <a:t>Cableado</a:t>
            </a:r>
            <a:endParaRPr b="0" lang="en-US" sz="1800" spc="-1" strike="noStrike">
              <a:solidFill>
                <a:srgbClr val="000000"/>
              </a:solidFill>
              <a:uFill>
                <a:solidFill>
                  <a:srgbClr val="ffffff"/>
                </a:solidFill>
              </a:uFill>
              <a:latin typeface="Arial"/>
            </a:endParaRPr>
          </a:p>
        </p:txBody>
      </p:sp>
      <p:sp>
        <p:nvSpPr>
          <p:cNvPr id="95" name="CustomShape 2"/>
          <p:cNvSpPr/>
          <p:nvPr/>
        </p:nvSpPr>
        <p:spPr>
          <a:xfrm>
            <a:off x="1645920" y="1786680"/>
            <a:ext cx="6772680" cy="4444200"/>
          </a:xfrm>
          <a:prstGeom prst="rect">
            <a:avLst/>
          </a:prstGeom>
          <a:noFill/>
          <a:ln>
            <a:noFill/>
          </a:ln>
        </p:spPr>
        <p:style>
          <a:lnRef idx="0"/>
          <a:fillRef idx="0"/>
          <a:effectRef idx="0"/>
          <a:fontRef idx="minor"/>
        </p:style>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inters2017</Template>
  <TotalTime>95</TotalTime>
  <Application>LibreOffice/5.1.6.2$Linux_X86_64 LibreOffice_project/10m0$Build-2</Application>
  <Words>466</Words>
  <Paragraphs>10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2016-11-11T20:42:00Z</dcterms:created>
  <dc:creator>SSnake Snak</dc:creator>
  <dc:description/>
  <dc:language>en-US</dc:language>
  <cp:lastModifiedBy/>
  <dcterms:modified xsi:type="dcterms:W3CDTF">2018-01-15T07:02:10Z</dcterms:modified>
  <cp:revision>21</cp:revision>
  <dc:subject/>
  <dc:title>Proteco</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0</vt:bool>
  </property>
  <property fmtid="{D5CDD505-2E9C-101B-9397-08002B2CF9AE}" pid="5" name="KSOProductBuildVer">
    <vt:lpwstr>3082-10.2.0.5820</vt:lpwstr>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Presentación en pantalla (4:3)</vt:lpwstr>
  </property>
  <property fmtid="{D5CDD505-2E9C-101B-9397-08002B2CF9AE}" pid="10" name="ScaleCrop">
    <vt:bool>0</vt:bool>
  </property>
  <property fmtid="{D5CDD505-2E9C-101B-9397-08002B2CF9AE}" pid="11" name="ShareDoc">
    <vt:bool>0</vt:bool>
  </property>
  <property fmtid="{D5CDD505-2E9C-101B-9397-08002B2CF9AE}" pid="12" name="Slides">
    <vt:i4>2</vt:i4>
  </property>
</Properties>
</file>